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retendard Bold"/>
      <p:bold r:id="rId15"/>
    </p:embeddedFont>
    <p:embeddedFont>
      <p:font typeface="Pretendard SemiBold"/>
      <p:bold r:id="rId16"/>
    </p:embeddedFont>
    <p:embeddedFont>
      <p:font typeface="Pretendard Regular"/>
      <p:regular r:id="rId17"/>
    </p:embeddedFont>
    <p:embeddedFont>
      <p:font typeface="Pretendard Medium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.fntdata" Type="http://schemas.openxmlformats.org/officeDocument/2006/relationships/font"/><Relationship Id="rId16" Target="fonts/font2.fntdata" Type="http://schemas.openxmlformats.org/officeDocument/2006/relationships/font"/><Relationship Id="rId17" Target="fonts/font3.fntdata" Type="http://schemas.openxmlformats.org/officeDocument/2006/relationships/font"/><Relationship Id="rId18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5.png" Type="http://schemas.openxmlformats.org/officeDocument/2006/relationships/image"/><Relationship Id="rId14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27.png" Type="http://schemas.openxmlformats.org/officeDocument/2006/relationships/image"/><Relationship Id="rId12" Target="../media/27391_video_252534ef.ceff7c.mp4" Type="http://schemas.microsoft.com/office/2007/relationships/media"/><Relationship Id="rId13" Target="../media/27391_video_252534ef.ceff7c.mp4" Type="http://schemas.openxmlformats.org/officeDocument/2006/relationships/video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8.png" Type="http://schemas.openxmlformats.org/officeDocument/2006/relationships/image"/><Relationship Id="rId7" Target="../media/image2.png" Type="http://schemas.openxmlformats.org/officeDocument/2006/relationships/image"/><Relationship Id="rId8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431800"/>
            <a:ext cx="4191000" cy="67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64100" y="-3136900"/>
            <a:ext cx="8572500" cy="16764000"/>
          </a:xfrm>
          <a:prstGeom prst="rect">
            <a:avLst/>
          </a:prstGeom>
          <a:effectLst>
            <a:outerShdw dir="21540000" dist="65938" blurRad="0">
              <a:srgbClr val="000000">
                <a:alpha val="1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82800" y="8128000"/>
            <a:ext cx="14554200" cy="812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354300" y="1333500"/>
            <a:ext cx="1790700" cy="179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39900" y="1409700"/>
            <a:ext cx="393700" cy="254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552700" y="8293100"/>
            <a:ext cx="3098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1220"/>
              </a:lnSpc>
            </a:pPr>
            <a:r>
              <a:rPr lang="en-US" sz="2600" b="false" i="false" u="none" strike="noStrike">
                <a:solidFill>
                  <a:srgbClr val="427C55"/>
                </a:solidFill>
                <a:latin typeface="Pretendard Bold"/>
              </a:rPr>
              <a:t>2403110282 </a:t>
            </a:r>
            <a:r>
              <a:rPr lang="ko-KR" sz="2600" b="false" i="false" u="none" strike="noStrike">
                <a:solidFill>
                  <a:srgbClr val="427C55"/>
                </a:solidFill>
                <a:ea typeface="Pretendard Bold"/>
              </a:rPr>
              <a:t>이예은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43100" y="4546600"/>
            <a:ext cx="14846300" cy="213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12000" b="false" i="false" u="none" strike="noStrike">
                <a:solidFill>
                  <a:srgbClr val="427C55"/>
                </a:solidFill>
                <a:ea typeface="JalpullineunharuOTF Medium"/>
              </a:rPr>
              <a:t>비동기</a:t>
            </a:r>
            <a:r>
              <a:rPr lang="en-US" sz="12000" b="false" i="false" u="none" strike="noStrike">
                <a:solidFill>
                  <a:srgbClr val="427C55"/>
                </a:solidFill>
                <a:latin typeface="JalpullineunharuOTF Medium"/>
              </a:rPr>
              <a:t> </a:t>
            </a:r>
            <a:r>
              <a:rPr lang="ko-KR" sz="12000" b="false" i="false" u="none" strike="noStrike">
                <a:solidFill>
                  <a:srgbClr val="427C55"/>
                </a:solidFill>
                <a:ea typeface="JalpullineunharuOTF Medium"/>
              </a:rPr>
              <a:t>웹</a:t>
            </a:r>
            <a:r>
              <a:rPr lang="en-US" sz="12000" b="false" i="false" u="none" strike="noStrike">
                <a:solidFill>
                  <a:srgbClr val="427C55"/>
                </a:solidFill>
                <a:latin typeface="JalpullineunharuOTF Medium"/>
              </a:rPr>
              <a:t> </a:t>
            </a:r>
            <a:r>
              <a:rPr lang="ko-KR" sz="12000" b="false" i="false" u="none" strike="noStrike">
                <a:solidFill>
                  <a:srgbClr val="427C55"/>
                </a:solidFill>
                <a:ea typeface="JalpullineunharuOTF Medium"/>
              </a:rPr>
              <a:t>서비스</a:t>
            </a:r>
            <a:r>
              <a:rPr lang="en-US" sz="12000" b="false" i="false" u="none" strike="noStrike">
                <a:solidFill>
                  <a:srgbClr val="427C55"/>
                </a:solidFill>
                <a:latin typeface="JalpullineunharuOTF Medium"/>
              </a:rPr>
              <a:t> </a:t>
            </a:r>
            <a:r>
              <a:rPr lang="ko-KR" sz="12000" b="false" i="false" u="none" strike="noStrike">
                <a:solidFill>
                  <a:srgbClr val="427C55"/>
                </a:solidFill>
                <a:ea typeface="JalpullineunharuOTF Medium"/>
              </a:rPr>
              <a:t>발표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68500" y="3035300"/>
            <a:ext cx="147828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9500" b="false" i="false" u="none" strike="noStrike">
                <a:solidFill>
                  <a:srgbClr val="A8A6A1"/>
                </a:solidFill>
                <a:ea typeface="JalpullineunharuOTF Medium"/>
              </a:rPr>
              <a:t>스프링</a:t>
            </a:r>
            <a:r>
              <a:rPr lang="en-US" sz="9500" b="false" i="false" u="none" strike="noStrike">
                <a:solidFill>
                  <a:srgbClr val="A8A6A1"/>
                </a:solidFill>
                <a:latin typeface="JalpullineunharuOTF Medium"/>
              </a:rPr>
              <a:t> </a:t>
            </a:r>
            <a:r>
              <a:rPr lang="ko-KR" sz="9500" b="false" i="false" u="none" strike="noStrike">
                <a:solidFill>
                  <a:srgbClr val="A8A6A1"/>
                </a:solidFill>
                <a:ea typeface="JalpullineunharuOTF Medium"/>
              </a:rPr>
              <a:t>부트</a:t>
            </a:r>
            <a:r>
              <a:rPr lang="en-US" sz="9500" b="false" i="false" u="none" strike="noStrike">
                <a:solidFill>
                  <a:srgbClr val="A8A6A1"/>
                </a:solidFill>
                <a:latin typeface="JalpullineunharuOTF Medium"/>
              </a:rPr>
              <a:t> </a:t>
            </a:r>
            <a:r>
              <a:rPr lang="ko-KR" sz="9500" b="false" i="false" u="none" strike="noStrike">
                <a:solidFill>
                  <a:srgbClr val="A8A6A1"/>
                </a:solidFill>
                <a:ea typeface="JalpullineunharuOTF Medium"/>
              </a:rPr>
              <a:t>프로젝트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59100" y="1892300"/>
            <a:ext cx="11811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3600" b="false" i="false" u="none" strike="noStrike" spc="200">
                <a:solidFill>
                  <a:srgbClr val="FFFFFF"/>
                </a:solidFill>
                <a:latin typeface="Pretendard Semi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47900" y="1371600"/>
            <a:ext cx="21717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1220"/>
              </a:lnSpc>
            </a:pPr>
            <a:r>
              <a:rPr lang="en-US" sz="1900" b="false" i="false" u="none" strike="noStrike" spc="400">
                <a:solidFill>
                  <a:srgbClr val="427C55"/>
                </a:solidFill>
                <a:latin typeface="Pretendard SemiBold"/>
              </a:rPr>
              <a:t>25.06.30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431800"/>
            <a:ext cx="4191000" cy="67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64100" y="-3136900"/>
            <a:ext cx="8572500" cy="16764000"/>
          </a:xfrm>
          <a:prstGeom prst="rect">
            <a:avLst/>
          </a:prstGeom>
          <a:effectLst>
            <a:outerShdw dir="21540000" dist="65938" blurRad="0">
              <a:srgbClr val="000000">
                <a:alpha val="1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14200" y="6413500"/>
            <a:ext cx="25527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14200" y="6858000"/>
            <a:ext cx="4584700" cy="1955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086600" y="6413500"/>
            <a:ext cx="25527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86600" y="6858000"/>
            <a:ext cx="4584700" cy="195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71700" y="6413500"/>
            <a:ext cx="2552700" cy="635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71700" y="6858000"/>
            <a:ext cx="4584700" cy="1955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014200" y="3695700"/>
            <a:ext cx="2552700" cy="635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014200" y="4140200"/>
            <a:ext cx="4584700" cy="1955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86600" y="3695700"/>
            <a:ext cx="2552700" cy="63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086600" y="4140200"/>
            <a:ext cx="4584700" cy="1955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71700" y="3695700"/>
            <a:ext cx="2552700" cy="63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71700" y="4140200"/>
            <a:ext cx="4584700" cy="1955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131300" y="2895600"/>
            <a:ext cx="5207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786100" y="1333500"/>
            <a:ext cx="1358900" cy="1346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6090900" y="1981200"/>
            <a:ext cx="698500" cy="127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2306300" y="7518400"/>
            <a:ext cx="35814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1220"/>
              </a:lnSpc>
            </a:pPr>
            <a:r>
              <a:rPr lang="ko-KR" sz="4000" b="false" i="false" u="none" strike="noStrike">
                <a:solidFill>
                  <a:srgbClr val="427C55"/>
                </a:solidFill>
                <a:ea typeface="JalpullineunharuOTF Medium"/>
              </a:rPr>
              <a:t>추가할</a:t>
            </a:r>
            <a:r>
              <a:rPr lang="en-US" sz="4000" b="false" i="false" u="none" strike="noStrike">
                <a:solidFill>
                  <a:srgbClr val="427C55"/>
                </a:solidFill>
                <a:latin typeface="JalpullineunharuOTF Medium"/>
              </a:rPr>
              <a:t> </a:t>
            </a:r>
            <a:r>
              <a:rPr lang="ko-KR" sz="4000" b="false" i="false" u="none" strike="noStrike">
                <a:solidFill>
                  <a:srgbClr val="427C55"/>
                </a:solidFill>
                <a:ea typeface="JalpullineunharuOTF Medium"/>
              </a:rPr>
              <a:t>점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80900" y="6502400"/>
            <a:ext cx="2019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1800" b="false" i="false" u="none" strike="noStrike" spc="200">
                <a:solidFill>
                  <a:srgbClr val="FFFFFF"/>
                </a:solidFill>
                <a:latin typeface="Pretendard Regular"/>
              </a:rPr>
              <a:t>CHAPTER 06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04100" y="7467600"/>
            <a:ext cx="35814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1220"/>
              </a:lnSpc>
            </a:pPr>
            <a:r>
              <a:rPr lang="ko-KR" sz="4000" b="false" i="false" u="none" strike="noStrike">
                <a:solidFill>
                  <a:srgbClr val="E988A2"/>
                </a:solidFill>
                <a:ea typeface="JalpullineunharuOTF Medium"/>
              </a:rPr>
              <a:t>어려웠던</a:t>
            </a:r>
            <a:r>
              <a:rPr lang="en-US" sz="4000" b="false" i="false" u="none" strike="noStrike">
                <a:solidFill>
                  <a:srgbClr val="E988A2"/>
                </a:solidFill>
                <a:latin typeface="JalpullineunharuOTF Medium"/>
              </a:rPr>
              <a:t> </a:t>
            </a:r>
            <a:r>
              <a:rPr lang="ko-KR" sz="4000" b="false" i="false" u="none" strike="noStrike">
                <a:solidFill>
                  <a:srgbClr val="E988A2"/>
                </a:solidFill>
                <a:ea typeface="JalpullineunharuOTF Medium"/>
              </a:rPr>
              <a:t>점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66000" y="6502400"/>
            <a:ext cx="2019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1800" b="false" i="false" u="none" strike="noStrike" spc="200">
                <a:solidFill>
                  <a:srgbClr val="FFFFFF"/>
                </a:solidFill>
                <a:latin typeface="Pretendard Regular"/>
              </a:rPr>
              <a:t>CHAPTER 05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63800" y="7493000"/>
            <a:ext cx="35814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1220"/>
              </a:lnSpc>
            </a:pPr>
            <a:r>
              <a:rPr lang="ko-KR" sz="4000" b="false" i="false" u="none" strike="noStrike">
                <a:solidFill>
                  <a:srgbClr val="427C55"/>
                </a:solidFill>
                <a:ea typeface="JalpullineunharuOTF Medium"/>
              </a:rPr>
              <a:t>기능</a:t>
            </a:r>
            <a:r>
              <a:rPr lang="en-US" sz="4000" b="false" i="false" u="none" strike="noStrike">
                <a:solidFill>
                  <a:srgbClr val="427C55"/>
                </a:solidFill>
                <a:latin typeface="JalpullineunharuOTF Medium"/>
              </a:rPr>
              <a:t> </a:t>
            </a:r>
            <a:r>
              <a:rPr lang="ko-KR" sz="4000" b="false" i="false" u="none" strike="noStrike">
                <a:solidFill>
                  <a:srgbClr val="427C55"/>
                </a:solidFill>
                <a:ea typeface="JalpullineunharuOTF Medium"/>
              </a:rPr>
              <a:t>시연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438400" y="6502400"/>
            <a:ext cx="2019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1800" b="false" i="false" u="none" strike="noStrike" spc="200">
                <a:solidFill>
                  <a:srgbClr val="FFFFFF"/>
                </a:solidFill>
                <a:latin typeface="Pretendard Regular"/>
              </a:rPr>
              <a:t>CHAPTER 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357100" y="4724400"/>
            <a:ext cx="3530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1220"/>
              </a:lnSpc>
            </a:pPr>
            <a:r>
              <a:rPr lang="ko-KR" sz="4000" b="false" i="false" u="none" strike="noStrike">
                <a:solidFill>
                  <a:srgbClr val="E988A2"/>
                </a:solidFill>
                <a:ea typeface="JalpullineunharuOTF Medium"/>
              </a:rPr>
              <a:t>사용</a:t>
            </a:r>
            <a:r>
              <a:rPr lang="en-US" sz="4000" b="false" i="false" u="none" strike="noStrike">
                <a:solidFill>
                  <a:srgbClr val="E988A2"/>
                </a:solidFill>
                <a:latin typeface="JalpullineunharuOTF Medium"/>
              </a:rPr>
              <a:t> </a:t>
            </a:r>
            <a:r>
              <a:rPr lang="ko-KR" sz="4000" b="false" i="false" u="none" strike="noStrike">
                <a:solidFill>
                  <a:srgbClr val="E988A2"/>
                </a:solidFill>
                <a:ea typeface="JalpullineunharuOTF Medium"/>
              </a:rPr>
              <a:t>기술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280900" y="3784600"/>
            <a:ext cx="2019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1800" b="false" i="false" u="none" strike="noStrike" spc="200">
                <a:solidFill>
                  <a:srgbClr val="FFFFFF"/>
                </a:solidFill>
                <a:latin typeface="Pretendard Regular"/>
              </a:rPr>
              <a:t>CHAPTER 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404100" y="4775200"/>
            <a:ext cx="35814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1220"/>
              </a:lnSpc>
            </a:pPr>
            <a:r>
              <a:rPr lang="ko-KR" sz="4000" b="false" i="false" u="none" strike="noStrike">
                <a:solidFill>
                  <a:srgbClr val="427C55"/>
                </a:solidFill>
                <a:ea typeface="JalpullineunharuOTF Medium"/>
              </a:rPr>
              <a:t>주요</a:t>
            </a:r>
            <a:r>
              <a:rPr lang="en-US" sz="4000" b="false" i="false" u="none" strike="noStrike">
                <a:solidFill>
                  <a:srgbClr val="427C55"/>
                </a:solidFill>
                <a:latin typeface="JalpullineunharuOTF Medium"/>
              </a:rPr>
              <a:t> </a:t>
            </a:r>
            <a:r>
              <a:rPr lang="ko-KR" sz="4000" b="false" i="false" u="none" strike="noStrike">
                <a:solidFill>
                  <a:srgbClr val="427C55"/>
                </a:solidFill>
                <a:ea typeface="JalpullineunharuOTF Medium"/>
              </a:rPr>
              <a:t>기능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366000" y="3784600"/>
            <a:ext cx="2019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1800" b="false" i="false" u="none" strike="noStrike" spc="200">
                <a:solidFill>
                  <a:srgbClr val="FFFFFF"/>
                </a:solidFill>
                <a:latin typeface="Pretendard Regular"/>
              </a:rPr>
              <a:t>CHAPTER 02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63800" y="4749800"/>
            <a:ext cx="35814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1220"/>
              </a:lnSpc>
            </a:pPr>
            <a:r>
              <a:rPr lang="ko-KR" sz="4000" b="false" i="false" u="none" strike="noStrike">
                <a:solidFill>
                  <a:srgbClr val="E988A2"/>
                </a:solidFill>
                <a:ea typeface="JalpullineunharuOTF Medium"/>
              </a:rPr>
              <a:t>주제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38400" y="3784600"/>
            <a:ext cx="2019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1800" b="false" i="false" u="none" strike="noStrike" spc="200">
                <a:solidFill>
                  <a:srgbClr val="FFFFFF"/>
                </a:solidFill>
                <a:latin typeface="Pretendard Regular"/>
              </a:rPr>
              <a:t>CHAPTER 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486400" y="1587500"/>
            <a:ext cx="7797800" cy="120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6800" b="false" i="false" u="none" strike="noStrike">
                <a:solidFill>
                  <a:srgbClr val="000000"/>
                </a:solidFill>
                <a:ea typeface="JalpullineunharuOTF Medium"/>
              </a:rPr>
              <a:t>목차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395700" y="1930400"/>
            <a:ext cx="406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2000" b="false" i="false" u="none" strike="noStrike">
                <a:solidFill>
                  <a:srgbClr val="FFFFFF">
                    <a:alpha val="50196"/>
                  </a:srgbClr>
                </a:solidFill>
                <a:latin typeface="Pretendard Medium"/>
              </a:rPr>
              <a:t>8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154400" y="1562100"/>
            <a:ext cx="228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3000" b="false" i="false" u="none" strike="noStrike" spc="200">
                <a:solidFill>
                  <a:srgbClr val="FFFFFF"/>
                </a:solidFill>
                <a:latin typeface="Pretendard Semi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431800"/>
            <a:ext cx="4191000" cy="67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64100" y="-3136900"/>
            <a:ext cx="8572500" cy="16764000"/>
          </a:xfrm>
          <a:prstGeom prst="rect">
            <a:avLst/>
          </a:prstGeom>
          <a:effectLst>
            <a:outerShdw dir="21540000" dist="65938" blurRad="0">
              <a:srgbClr val="000000">
                <a:alpha val="1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499600" y="6451600"/>
            <a:ext cx="2908300" cy="184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99600" y="7150100"/>
            <a:ext cx="7086600" cy="137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131300" y="2895600"/>
            <a:ext cx="5207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786100" y="1333500"/>
            <a:ext cx="1358900" cy="134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2700000">
            <a:off x="16090900" y="1981200"/>
            <a:ext cx="6985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749800" y="4152900"/>
            <a:ext cx="4394200" cy="4356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52600" y="4165600"/>
            <a:ext cx="4203700" cy="4318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867900" y="7645400"/>
            <a:ext cx="6388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699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채팅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공유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메모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얼굴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29800" y="6591300"/>
            <a:ext cx="2260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목표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99600" y="4978400"/>
            <a:ext cx="7150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슬랙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디스코드등과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서비스에서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제공하는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비동기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채팅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넣고자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하였습니다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99600" y="4191000"/>
            <a:ext cx="71374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3600" b="false" i="false" u="none" strike="noStrike">
                <a:solidFill>
                  <a:srgbClr val="427C55"/>
                </a:solidFill>
                <a:ea typeface="JalpullineunharuOTF Medium"/>
              </a:rPr>
              <a:t>비동기</a:t>
            </a:r>
            <a:r>
              <a:rPr lang="en-US" sz="3600" b="false" i="false" u="none" strike="noStrike">
                <a:solidFill>
                  <a:srgbClr val="427C55"/>
                </a:solidFill>
                <a:latin typeface="JalpullineunharuOTF Medium"/>
              </a:rPr>
              <a:t> </a:t>
            </a:r>
            <a:r>
              <a:rPr lang="ko-KR" sz="3600" b="false" i="false" u="none" strike="noStrike">
                <a:solidFill>
                  <a:srgbClr val="427C55"/>
                </a:solidFill>
                <a:ea typeface="JalpullineunharuOTF Medium"/>
              </a:rPr>
              <a:t>채팅</a:t>
            </a:r>
            <a:r>
              <a:rPr lang="en-US" sz="3600" b="false" i="false" u="none" strike="noStrike">
                <a:solidFill>
                  <a:srgbClr val="427C55"/>
                </a:solidFill>
                <a:latin typeface="JalpullineunharuOTF Medium"/>
              </a:rPr>
              <a:t> </a:t>
            </a:r>
            <a:r>
              <a:rPr lang="ko-KR" sz="3600" b="false" i="false" u="none" strike="noStrike">
                <a:solidFill>
                  <a:srgbClr val="427C55"/>
                </a:solidFill>
                <a:ea typeface="JalpullineunharuOTF Medium"/>
              </a:rPr>
              <a:t>웹</a:t>
            </a:r>
            <a:r>
              <a:rPr lang="en-US" sz="3600" b="false" i="false" u="none" strike="noStrike">
                <a:solidFill>
                  <a:srgbClr val="427C55"/>
                </a:solidFill>
                <a:latin typeface="JalpullineunharuOTF Medium"/>
              </a:rPr>
              <a:t> </a:t>
            </a:r>
            <a:r>
              <a:rPr lang="ko-KR" sz="3600" b="false" i="false" u="none" strike="noStrike">
                <a:solidFill>
                  <a:srgbClr val="427C55"/>
                </a:solidFill>
                <a:ea typeface="JalpullineunharuOTF Medium"/>
              </a:rPr>
              <a:t>프로젝트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38400" y="1587500"/>
            <a:ext cx="13893800" cy="120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6800" b="false" i="false" u="none" strike="noStrike">
                <a:solidFill>
                  <a:srgbClr val="000000"/>
                </a:solidFill>
                <a:ea typeface="JalpullineunharuOTF Medium"/>
              </a:rPr>
              <a:t>주제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395700" y="1930400"/>
            <a:ext cx="406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2000" b="false" i="false" u="none" strike="noStrike">
                <a:solidFill>
                  <a:srgbClr val="FFFFFF">
                    <a:alpha val="50196"/>
                  </a:srgbClr>
                </a:solidFill>
                <a:latin typeface="Pretendard Medium"/>
              </a:rPr>
              <a:t>8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90900" y="1549400"/>
            <a:ext cx="355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3000" b="false" i="false" u="none" strike="noStrike" spc="200">
                <a:solidFill>
                  <a:srgbClr val="FFFFFF"/>
                </a:solidFill>
                <a:latin typeface="Pretendard Semi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431800"/>
            <a:ext cx="4191000" cy="67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64100" y="-3136900"/>
            <a:ext cx="8572500" cy="16764000"/>
          </a:xfrm>
          <a:prstGeom prst="rect">
            <a:avLst/>
          </a:prstGeom>
          <a:effectLst>
            <a:outerShdw dir="21540000" dist="65938" blurRad="0">
              <a:srgbClr val="000000">
                <a:alpha val="1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59000" y="7658100"/>
            <a:ext cx="3403600" cy="95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29200" y="7467600"/>
            <a:ext cx="11506200" cy="1333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71700" y="6159500"/>
            <a:ext cx="3403600" cy="95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041900" y="5956300"/>
            <a:ext cx="11506200" cy="1333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171700" y="4648200"/>
            <a:ext cx="3403600" cy="95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054600" y="4457700"/>
            <a:ext cx="11506200" cy="1333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131300" y="2895600"/>
            <a:ext cx="5207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786100" y="1333500"/>
            <a:ext cx="1358900" cy="1346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2700000">
            <a:off x="16090900" y="1981200"/>
            <a:ext cx="698500" cy="1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727700" y="7937500"/>
            <a:ext cx="9613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호스팅을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접근성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완화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89200" y="7924800"/>
            <a:ext cx="2260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서버</a:t>
            </a:r>
            <a:r>
              <a:rPr lang="en-US" sz="2400" b="false" i="false" u="none" strike="noStrike" spc="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호스팅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40400" y="6223000"/>
            <a:ext cx="96139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오래전에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보낸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채팅은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다시보기가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불가능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함</a:t>
            </a:r>
          </a:p>
          <a:p>
            <a:pPr algn="l" lvl="0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텍스트를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고정할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메모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캔버스를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모방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89200" y="6413500"/>
            <a:ext cx="2260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메모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40400" y="4711700"/>
            <a:ext cx="96139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비동기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통신을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이용한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간의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의사소통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</a:p>
          <a:p>
            <a:pPr algn="l" lvl="0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채팅뿐만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아니라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전송하여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전달의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용이성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증대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78100" y="4686300"/>
            <a:ext cx="21082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실시간</a:t>
            </a:r>
            <a:r>
              <a:rPr lang="en-US" sz="2400" b="false" i="false" u="none" strike="noStrike" spc="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채팅</a:t>
            </a:r>
          </a:p>
          <a:p>
            <a:pPr algn="ctr" lvl="0">
              <a:lnSpc>
                <a:spcPct val="111220"/>
              </a:lnSpc>
            </a:pP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이미지</a:t>
            </a:r>
            <a:r>
              <a:rPr lang="en-US" sz="2400" b="false" i="false" u="none" strike="noStrike" spc="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전송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524500" y="3378200"/>
            <a:ext cx="77089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3600" b="false" i="false" u="none" strike="noStrike">
                <a:solidFill>
                  <a:srgbClr val="427C55"/>
                </a:solidFill>
                <a:latin typeface="JalpullineunharuOTF Medium"/>
              </a:rPr>
              <a:t>Slack </a:t>
            </a:r>
            <a:r>
              <a:rPr lang="ko-KR" sz="3600" b="false" i="false" u="none" strike="noStrike">
                <a:solidFill>
                  <a:srgbClr val="427C55"/>
                </a:solidFill>
                <a:ea typeface="JalpullineunharuOTF Medium"/>
              </a:rPr>
              <a:t>어플</a:t>
            </a:r>
            <a:r>
              <a:rPr lang="en-US" sz="3600" b="false" i="false" u="none" strike="noStrike">
                <a:solidFill>
                  <a:srgbClr val="427C55"/>
                </a:solidFill>
                <a:latin typeface="JalpullineunharuOTF Medium"/>
              </a:rPr>
              <a:t> </a:t>
            </a:r>
            <a:r>
              <a:rPr lang="ko-KR" sz="3600" b="false" i="false" u="none" strike="noStrike">
                <a:solidFill>
                  <a:srgbClr val="427C55"/>
                </a:solidFill>
                <a:ea typeface="JalpullineunharuOTF Medium"/>
              </a:rPr>
              <a:t>참고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86400" y="1587500"/>
            <a:ext cx="7797800" cy="120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6800" b="false" i="false" u="none" strike="noStrike">
                <a:solidFill>
                  <a:srgbClr val="000000"/>
                </a:solidFill>
                <a:ea typeface="JalpullineunharuOTF Medium"/>
              </a:rPr>
              <a:t>주요</a:t>
            </a:r>
            <a:r>
              <a:rPr lang="en-US" sz="6800" b="false" i="false" u="none" strike="noStrike">
                <a:solidFill>
                  <a:srgbClr val="000000"/>
                </a:solidFill>
                <a:latin typeface="JalpullineunharuOTF Medium"/>
              </a:rPr>
              <a:t> </a:t>
            </a:r>
            <a:r>
              <a:rPr lang="ko-KR" sz="6800" b="false" i="false" u="none" strike="noStrike">
                <a:solidFill>
                  <a:srgbClr val="000000"/>
                </a:solidFill>
                <a:ea typeface="JalpullineunharuOTF Medium"/>
              </a:rPr>
              <a:t>기능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395700" y="1930400"/>
            <a:ext cx="406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2000" b="false" i="false" u="none" strike="noStrike">
                <a:solidFill>
                  <a:srgbClr val="FFFFFF">
                    <a:alpha val="50196"/>
                  </a:srgbClr>
                </a:solidFill>
                <a:latin typeface="Pretendard Medium"/>
              </a:rPr>
              <a:t>8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090900" y="1549400"/>
            <a:ext cx="355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3000" b="false" i="false" u="none" strike="noStrike" spc="200">
                <a:solidFill>
                  <a:srgbClr val="FFFFFF"/>
                </a:solidFill>
                <a:latin typeface="Pretendard Semi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431800"/>
            <a:ext cx="4191000" cy="67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64100" y="-3136900"/>
            <a:ext cx="8572500" cy="16764000"/>
          </a:xfrm>
          <a:prstGeom prst="rect">
            <a:avLst/>
          </a:prstGeom>
          <a:effectLst>
            <a:outerShdw dir="21540000" dist="65938" blurRad="0">
              <a:srgbClr val="000000">
                <a:alpha val="1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59000" y="7658100"/>
            <a:ext cx="3403600" cy="95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29200" y="7467600"/>
            <a:ext cx="11506200" cy="1333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71700" y="6159500"/>
            <a:ext cx="3403600" cy="95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041900" y="5956300"/>
            <a:ext cx="11506200" cy="1333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171700" y="4648200"/>
            <a:ext cx="3403600" cy="95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054600" y="4457700"/>
            <a:ext cx="11506200" cy="1333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131300" y="2895600"/>
            <a:ext cx="5207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786100" y="1333500"/>
            <a:ext cx="1358900" cy="1346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2700000">
            <a:off x="16090900" y="1981200"/>
            <a:ext cx="698500" cy="1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727700" y="7734300"/>
            <a:ext cx="96139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스프링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- render</a:t>
            </a:r>
          </a:p>
          <a:p>
            <a:pPr algn="l" lvl="0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플라스크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얼굴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) - replit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89200" y="7924800"/>
            <a:ext cx="2260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서버</a:t>
            </a:r>
            <a:r>
              <a:rPr lang="en-US" sz="2400" b="false" i="false" u="none" strike="noStrike" spc="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호스팅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40400" y="6438900"/>
            <a:ext cx="9613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oracle -&gt;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호스팅을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h2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임시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작업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중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89200" y="6413500"/>
            <a:ext cx="2260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2400" b="false" i="false" u="none" strike="noStrike" spc="200">
                <a:solidFill>
                  <a:srgbClr val="FFFFFF"/>
                </a:solidFill>
                <a:latin typeface="Pretendard Medium"/>
              </a:rPr>
              <a:t>DB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40400" y="4711700"/>
            <a:ext cx="96139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STOMP + SockJS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메시지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전송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수신</a:t>
            </a:r>
          </a:p>
          <a:p>
            <a:pPr algn="l" lvl="0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방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메모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삭제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(Ajax)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44800" y="4686300"/>
            <a:ext cx="15621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실시간</a:t>
            </a:r>
            <a:r>
              <a:rPr lang="en-US" sz="2400" b="false" i="false" u="none" strike="noStrike" spc="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채팅</a:t>
            </a:r>
          </a:p>
          <a:p>
            <a:pPr algn="ctr" lvl="0">
              <a:lnSpc>
                <a:spcPct val="111220"/>
              </a:lnSpc>
            </a:pP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이미지</a:t>
            </a:r>
            <a:r>
              <a:rPr lang="en-US" sz="2400" b="false" i="false" u="none" strike="noStrike" spc="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전송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86400" y="1587500"/>
            <a:ext cx="7797800" cy="120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6800" b="false" i="false" u="none" strike="noStrike">
                <a:solidFill>
                  <a:srgbClr val="000000"/>
                </a:solidFill>
                <a:ea typeface="JalpullineunharuOTF Medium"/>
              </a:rPr>
              <a:t>사용</a:t>
            </a:r>
            <a:r>
              <a:rPr lang="en-US" sz="6800" b="false" i="false" u="none" strike="noStrike">
                <a:solidFill>
                  <a:srgbClr val="000000"/>
                </a:solidFill>
                <a:latin typeface="JalpullineunharuOTF Medium"/>
              </a:rPr>
              <a:t> </a:t>
            </a:r>
            <a:r>
              <a:rPr lang="ko-KR" sz="6800" b="false" i="false" u="none" strike="noStrike">
                <a:solidFill>
                  <a:srgbClr val="000000"/>
                </a:solidFill>
                <a:ea typeface="JalpullineunharuOTF Medium"/>
              </a:rPr>
              <a:t>기술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395700" y="1930400"/>
            <a:ext cx="406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2000" b="false" i="false" u="none" strike="noStrike">
                <a:solidFill>
                  <a:srgbClr val="FFFFFF">
                    <a:alpha val="50196"/>
                  </a:srgbClr>
                </a:solidFill>
                <a:latin typeface="Pretendard Medium"/>
              </a:rPr>
              <a:t>8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154400" y="1562100"/>
            <a:ext cx="228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3000" b="false" i="false" u="none" strike="noStrike" spc="200">
                <a:solidFill>
                  <a:srgbClr val="FFFFFF"/>
                </a:solidFill>
                <a:latin typeface="Pretendard SemiBold"/>
              </a:rPr>
              <a:t>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524500" y="3378200"/>
            <a:ext cx="77089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3600" b="false" i="false" u="none" strike="noStrike">
                <a:solidFill>
                  <a:srgbClr val="427C55"/>
                </a:solidFill>
                <a:ea typeface="JalpullineunharuOTF Medium"/>
              </a:rPr>
              <a:t>서버</a:t>
            </a:r>
            <a:r>
              <a:rPr lang="en-US" sz="3600" b="false" i="false" u="none" strike="noStrike">
                <a:solidFill>
                  <a:srgbClr val="427C55"/>
                </a:solidFill>
                <a:latin typeface="JalpullineunharuOTF Medium"/>
              </a:rPr>
              <a:t> </a:t>
            </a:r>
            <a:r>
              <a:rPr lang="ko-KR" sz="3600" b="false" i="false" u="none" strike="noStrike">
                <a:solidFill>
                  <a:srgbClr val="427C55"/>
                </a:solidFill>
                <a:ea typeface="JalpullineunharuOTF Medium"/>
              </a:rPr>
              <a:t>호스팅</a:t>
            </a:r>
            <a:r>
              <a:rPr lang="en-US" sz="3600" b="false" i="false" u="none" strike="noStrike">
                <a:solidFill>
                  <a:srgbClr val="427C55"/>
                </a:solidFill>
                <a:latin typeface="JalpullineunharuOTF Medium"/>
              </a:rPr>
              <a:t> </a:t>
            </a:r>
            <a:r>
              <a:rPr lang="ko-KR" sz="3600" b="false" i="false" u="none" strike="noStrike">
                <a:solidFill>
                  <a:srgbClr val="427C55"/>
                </a:solidFill>
                <a:ea typeface="JalpullineunharuOTF Medium"/>
              </a:rPr>
              <a:t>이유</a:t>
            </a:r>
            <a:r>
              <a:rPr lang="en-US" sz="3600" b="false" i="false" u="none" strike="noStrike">
                <a:solidFill>
                  <a:srgbClr val="427C55"/>
                </a:solidFill>
                <a:latin typeface="JalpullineunharuOTF Medium"/>
              </a:rPr>
              <a:t>: </a:t>
            </a:r>
            <a:r>
              <a:rPr lang="ko-KR" sz="3600" b="false" i="false" u="none" strike="noStrike">
                <a:solidFill>
                  <a:srgbClr val="427C55"/>
                </a:solidFill>
                <a:ea typeface="JalpullineunharuOTF Medium"/>
              </a:rPr>
              <a:t>집</a:t>
            </a:r>
            <a:r>
              <a:rPr lang="en-US" sz="3600" b="false" i="false" u="none" strike="noStrike">
                <a:solidFill>
                  <a:srgbClr val="427C55"/>
                </a:solidFill>
                <a:latin typeface="JalpullineunharuOTF Medium"/>
              </a:rPr>
              <a:t> pc </a:t>
            </a:r>
            <a:r>
              <a:rPr lang="ko-KR" sz="3600" b="false" i="false" u="none" strike="noStrike">
                <a:solidFill>
                  <a:srgbClr val="427C55"/>
                </a:solidFill>
                <a:ea typeface="JalpullineunharuOTF Medium"/>
              </a:rPr>
              <a:t>성능</a:t>
            </a:r>
            <a:r>
              <a:rPr lang="en-US" sz="3600" b="false" i="false" u="none" strike="noStrike">
                <a:solidFill>
                  <a:srgbClr val="427C55"/>
                </a:solidFill>
                <a:latin typeface="JalpullineunharuOTF Medium"/>
              </a:rPr>
              <a:t> </a:t>
            </a:r>
            <a:r>
              <a:rPr lang="ko-KR" sz="3600" b="false" i="false" u="none" strike="noStrike">
                <a:solidFill>
                  <a:srgbClr val="427C55"/>
                </a:solidFill>
                <a:ea typeface="JalpullineunharuOTF Medium"/>
              </a:rPr>
              <a:t>이슈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431800"/>
            <a:ext cx="4191000" cy="67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64100" y="-3136900"/>
            <a:ext cx="8572500" cy="16764000"/>
          </a:xfrm>
          <a:prstGeom prst="rect">
            <a:avLst/>
          </a:prstGeom>
          <a:effectLst>
            <a:outerShdw dir="21540000" dist="65938" blurRad="0">
              <a:srgbClr val="000000">
                <a:alpha val="1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31300" y="2895600"/>
            <a:ext cx="5207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786100" y="1333500"/>
            <a:ext cx="1358900" cy="134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6090900" y="1981200"/>
            <a:ext cx="698500" cy="12700"/>
          </a:xfrm>
          <a:prstGeom prst="rect">
            <a:avLst/>
          </a:prstGeom>
        </p:spPr>
      </p:pic>
      <p:pic>
        <p:nvPicPr>
          <p:cNvPr name="Picture 11" id="11">
            <a:hlinkClick r:id=""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>
                  <p14:trim st="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0">
            <a:off x="1574800" y="1333500"/>
            <a:ext cx="13855700" cy="7797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6395700" y="1930400"/>
            <a:ext cx="406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2000" b="false" i="false" u="none" strike="noStrike">
                <a:solidFill>
                  <a:srgbClr val="FFFFFF">
                    <a:alpha val="50196"/>
                  </a:srgbClr>
                </a:solidFill>
                <a:latin typeface="Pretendard Medium"/>
              </a:rPr>
              <a:t>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154400" y="1562100"/>
            <a:ext cx="228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3000" b="false" i="false" u="none" strike="noStrike" spc="200">
                <a:solidFill>
                  <a:srgbClr val="FFFFFF"/>
                </a:solidFill>
                <a:latin typeface="Pretendard SemiBold"/>
              </a:rPr>
              <a:t>6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431800"/>
            <a:ext cx="4191000" cy="67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64100" y="-3238500"/>
            <a:ext cx="8572500" cy="16764000"/>
          </a:xfrm>
          <a:prstGeom prst="rect">
            <a:avLst/>
          </a:prstGeom>
          <a:effectLst>
            <a:outerShdw dir="21540000" dist="65938" blurRad="0">
              <a:srgbClr val="000000">
                <a:alpha val="1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84400" y="7175500"/>
            <a:ext cx="3403600" cy="95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67300" y="6985000"/>
            <a:ext cx="11506200" cy="1333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97100" y="5676900"/>
            <a:ext cx="3403600" cy="95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067300" y="5473700"/>
            <a:ext cx="11506200" cy="1333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197100" y="4165600"/>
            <a:ext cx="3403600" cy="95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080000" y="3975100"/>
            <a:ext cx="11506200" cy="1333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131300" y="3086100"/>
            <a:ext cx="5207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786100" y="1333500"/>
            <a:ext cx="1358900" cy="1346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2700000">
            <a:off x="16090900" y="1981200"/>
            <a:ext cx="698500" cy="1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765800" y="7251700"/>
            <a:ext cx="96139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호스팅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채팅방에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들어가면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에러가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발생하였음</a:t>
            </a:r>
          </a:p>
          <a:p>
            <a:pPr algn="l" lvl="0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열리는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기준을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없었다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&lt;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내에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무한루프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가능성이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존재했음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14600" y="7442200"/>
            <a:ext cx="2260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채팅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65800" y="5740400"/>
            <a:ext cx="96139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스프링과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flask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간의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문제로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로그인이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제대로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되지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않았음</a:t>
            </a:r>
          </a:p>
          <a:p>
            <a:pPr algn="l" lvl="0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반환값의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문제였음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&lt;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아님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세션의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문제로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예상됨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27300" y="5930900"/>
            <a:ext cx="2260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얼굴</a:t>
            </a:r>
            <a:r>
              <a:rPr lang="en-US" sz="2400" b="false" i="false" u="none" strike="noStrike" spc="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로그인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78500" y="4229100"/>
            <a:ext cx="96139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스프링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호스팅은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문제없이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진행되었으나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flask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서버는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무료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이슈로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라이브러리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설치중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용량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초과되는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일이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잦았음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03500" y="4419600"/>
            <a:ext cx="2108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서버</a:t>
            </a:r>
            <a:r>
              <a:rPr lang="en-US" sz="2400" b="false" i="false" u="none" strike="noStrike" spc="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호스팅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86400" y="1778000"/>
            <a:ext cx="7797800" cy="120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6800" b="false" i="false" u="none" strike="noStrike">
                <a:solidFill>
                  <a:srgbClr val="000000"/>
                </a:solidFill>
                <a:ea typeface="JalpullineunharuOTF Medium"/>
              </a:rPr>
              <a:t>어려웠던</a:t>
            </a:r>
            <a:r>
              <a:rPr lang="en-US" sz="6800" b="false" i="false" u="none" strike="noStrike">
                <a:solidFill>
                  <a:srgbClr val="000000"/>
                </a:solidFill>
                <a:latin typeface="JalpullineunharuOTF Medium"/>
              </a:rPr>
              <a:t> </a:t>
            </a:r>
            <a:r>
              <a:rPr lang="ko-KR" sz="6800" b="false" i="false" u="none" strike="noStrike">
                <a:solidFill>
                  <a:srgbClr val="000000"/>
                </a:solidFill>
                <a:ea typeface="JalpullineunharuOTF Medium"/>
              </a:rPr>
              <a:t>점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395700" y="1930400"/>
            <a:ext cx="406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2000" b="false" i="false" u="none" strike="noStrike">
                <a:solidFill>
                  <a:srgbClr val="FFFFFF">
                    <a:alpha val="50196"/>
                  </a:srgbClr>
                </a:solidFill>
                <a:latin typeface="Pretendard Medium"/>
              </a:rPr>
              <a:t>8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090900" y="1549400"/>
            <a:ext cx="355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3000" b="false" i="false" u="none" strike="noStrike" spc="200">
                <a:solidFill>
                  <a:srgbClr val="FFFFFF"/>
                </a:solidFill>
                <a:latin typeface="Pretendard Semi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431800"/>
            <a:ext cx="4191000" cy="67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64100" y="-3238500"/>
            <a:ext cx="8572500" cy="16764000"/>
          </a:xfrm>
          <a:prstGeom prst="rect">
            <a:avLst/>
          </a:prstGeom>
          <a:effectLst>
            <a:outerShdw dir="21540000" dist="65938" blurRad="0">
              <a:srgbClr val="000000">
                <a:alpha val="1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84400" y="7175500"/>
            <a:ext cx="3403600" cy="95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67300" y="6985000"/>
            <a:ext cx="11506200" cy="1333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97100" y="5676900"/>
            <a:ext cx="3403600" cy="95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067300" y="5473700"/>
            <a:ext cx="11506200" cy="1333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197100" y="4165600"/>
            <a:ext cx="3403600" cy="95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080000" y="3975100"/>
            <a:ext cx="11506200" cy="1333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131300" y="3086100"/>
            <a:ext cx="5207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786100" y="1333500"/>
            <a:ext cx="1358900" cy="1346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2700000">
            <a:off x="16090900" y="1981200"/>
            <a:ext cx="698500" cy="1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765800" y="7467600"/>
            <a:ext cx="9613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가입된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입장된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방을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있게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하기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14600" y="7442200"/>
            <a:ext cx="2260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관리자</a:t>
            </a:r>
            <a:r>
              <a:rPr lang="en-US" sz="2400" b="false" i="false" u="none" strike="noStrike" spc="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기능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65800" y="5740400"/>
            <a:ext cx="96139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얼굴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인식을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제대로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하지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못하는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문제가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있음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사진인데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false)</a:t>
            </a:r>
          </a:p>
          <a:p>
            <a:pPr algn="l" lvl="0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향상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27300" y="5930900"/>
            <a:ext cx="2260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얼굴</a:t>
            </a:r>
            <a:r>
              <a:rPr lang="en-US" sz="2400" b="false" i="false" u="none" strike="noStrike" spc="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로그인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78500" y="4229100"/>
            <a:ext cx="96139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채팅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초대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링크를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만들어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초대를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원활하게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하고자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함</a:t>
            </a:r>
          </a:p>
          <a:p>
            <a:pPr algn="l" lvl="0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방을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개설한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사람에게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방장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권한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부여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알림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03500" y="4419600"/>
            <a:ext cx="2108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채팅</a:t>
            </a:r>
            <a:r>
              <a:rPr lang="en-US" sz="2400" b="false" i="false" u="none" strike="noStrike" spc="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초대</a:t>
            </a:r>
            <a:r>
              <a:rPr lang="en-US" sz="2400" b="false" i="false" u="none" strike="noStrike" spc="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 spc="200">
                <a:solidFill>
                  <a:srgbClr val="FFFFFF"/>
                </a:solidFill>
                <a:ea typeface="Pretendard Medium"/>
              </a:rPr>
              <a:t>기능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86400" y="1778000"/>
            <a:ext cx="7797800" cy="120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6800" b="false" i="false" u="none" strike="noStrike">
                <a:solidFill>
                  <a:srgbClr val="000000"/>
                </a:solidFill>
                <a:ea typeface="JalpullineunharuOTF Medium"/>
              </a:rPr>
              <a:t>추가할</a:t>
            </a:r>
            <a:r>
              <a:rPr lang="en-US" sz="6800" b="false" i="false" u="none" strike="noStrike">
                <a:solidFill>
                  <a:srgbClr val="000000"/>
                </a:solidFill>
                <a:latin typeface="JalpullineunharuOTF Medium"/>
              </a:rPr>
              <a:t> </a:t>
            </a:r>
            <a:r>
              <a:rPr lang="ko-KR" sz="6800" b="false" i="false" u="none" strike="noStrike">
                <a:solidFill>
                  <a:srgbClr val="000000"/>
                </a:solidFill>
                <a:ea typeface="JalpullineunharuOTF Medium"/>
              </a:rPr>
              <a:t>점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395700" y="1930400"/>
            <a:ext cx="406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2000" b="false" i="false" u="none" strike="noStrike">
                <a:solidFill>
                  <a:srgbClr val="FFFFFF">
                    <a:alpha val="50196"/>
                  </a:srgbClr>
                </a:solidFill>
                <a:latin typeface="Pretendard Medium"/>
              </a:rPr>
              <a:t>8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090900" y="1549400"/>
            <a:ext cx="355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3000" b="false" i="false" u="none" strike="noStrike" spc="200">
                <a:solidFill>
                  <a:srgbClr val="FFFFFF"/>
                </a:solidFill>
                <a:latin typeface="Pretendard Semi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647700"/>
            <a:ext cx="17335500" cy="916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431800"/>
            <a:ext cx="4191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431800"/>
            <a:ext cx="4191000" cy="67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431800"/>
            <a:ext cx="41910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864100" y="-3136900"/>
            <a:ext cx="8572500" cy="16764000"/>
          </a:xfrm>
          <a:prstGeom prst="rect">
            <a:avLst/>
          </a:prstGeom>
          <a:effectLst>
            <a:outerShdw dir="21540000" dist="65938" blurRad="0">
              <a:srgbClr val="000000">
                <a:alpha val="15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335000" y="431800"/>
            <a:ext cx="4191000" cy="673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20900" y="8801100"/>
            <a:ext cx="144780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20900" y="8013700"/>
            <a:ext cx="14478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20900" y="7239000"/>
            <a:ext cx="14478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120900" y="7378700"/>
            <a:ext cx="139954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098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JalpullineunharuOTF Medium"/>
              </a:rPr>
              <a:t>감사합니다</a:t>
            </a:r>
            <a:r>
              <a:rPr lang="en-US" sz="3000" b="false" i="false" u="none" strike="noStrike">
                <a:solidFill>
                  <a:srgbClr val="FFFFFF"/>
                </a:solidFill>
                <a:latin typeface="JalpullineunharuOTF Medium"/>
              </a:rPr>
              <a:t>.</a:t>
            </a:r>
          </a:p>
          <a:p>
            <a:pPr algn="l" lvl="0">
              <a:lnSpc>
                <a:spcPct val="17098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JalpullineunharuOTF Medium"/>
              </a:rPr>
              <a:t/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20900" y="4546600"/>
            <a:ext cx="12077700" cy="2044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11500" b="false" i="false" u="none" strike="noStrike">
                <a:solidFill>
                  <a:srgbClr val="FFFFFF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